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3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2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6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8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8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0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7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8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8734-7E1A-4B50-9F72-CAAE18408F7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1B207-80EC-4A71-A098-0F792B0A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0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236"/>
            <a:ext cx="12192000" cy="5219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71451" y="1276349"/>
            <a:ext cx="2429692" cy="966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71451" y="2290354"/>
            <a:ext cx="9562012" cy="282157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71451" y="5159285"/>
            <a:ext cx="9562012" cy="966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39336" y="954366"/>
            <a:ext cx="1201783" cy="307777"/>
            <a:chOff x="139336" y="954366"/>
            <a:chExt cx="1201783" cy="307777"/>
          </a:xfrm>
        </p:grpSpPr>
        <p:sp>
          <p:nvSpPr>
            <p:cNvPr id="17" name="직사각형 16"/>
            <p:cNvSpPr/>
            <p:nvPr/>
          </p:nvSpPr>
          <p:spPr>
            <a:xfrm>
              <a:off x="139336" y="987516"/>
              <a:ext cx="1201783" cy="24147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5131" y="954366"/>
              <a:ext cx="1036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주식 메인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34136" y="1411873"/>
            <a:ext cx="2274245" cy="695600"/>
            <a:chOff x="4838482" y="1444587"/>
            <a:chExt cx="1786564" cy="51380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38482" y="1533962"/>
              <a:ext cx="1786564" cy="335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관심 주식 종목 리스트</a:t>
              </a:r>
              <a:endParaRPr lang="en-US" altLang="ko-KR" sz="1200" b="1" dirty="0" smtClean="0"/>
            </a:p>
            <a:p>
              <a:r>
                <a:rPr lang="ko-KR" altLang="en-US" sz="1000" b="1" dirty="0" smtClean="0"/>
                <a:t>주식 클릭 시 상세페이지로 이동</a:t>
              </a:r>
              <a:endParaRPr lang="ko-KR" altLang="en-US" sz="1000" b="1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49257" y="1429291"/>
            <a:ext cx="2737666" cy="695600"/>
            <a:chOff x="7242357" y="1429291"/>
            <a:chExt cx="2737666" cy="69560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242357" y="1429291"/>
              <a:ext cx="2441574" cy="69560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2357" y="1467286"/>
              <a:ext cx="2737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주식 </a:t>
              </a:r>
              <a:r>
                <a:rPr lang="en-US" altLang="ko-KR" sz="1200" b="1" dirty="0" smtClean="0"/>
                <a:t>Top10 </a:t>
              </a:r>
              <a:r>
                <a:rPr lang="ko-KR" altLang="en-US" sz="1200" b="1" dirty="0" smtClean="0"/>
                <a:t>정보</a:t>
              </a:r>
              <a:endParaRPr lang="en-US" altLang="ko-KR" sz="12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주식 클릭 시 상세페이지로 이동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err="1" smtClean="0"/>
                <a:t>더보기</a:t>
              </a:r>
              <a:r>
                <a:rPr lang="ko-KR" altLang="en-US" sz="1000" b="1" dirty="0" smtClean="0"/>
                <a:t> 클릭이 전체 종목으로 이동</a:t>
              </a:r>
              <a:endParaRPr lang="ko-KR" altLang="en-US" sz="1000" b="1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9172582" y="1429291"/>
            <a:ext cx="2441574" cy="695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172582" y="1484703"/>
            <a:ext cx="250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주식 카테고리 정보</a:t>
            </a:r>
            <a:endParaRPr lang="en-US" altLang="ko-KR" sz="1200" b="1" dirty="0" smtClean="0"/>
          </a:p>
          <a:p>
            <a:r>
              <a:rPr lang="en-US" altLang="ko-KR" sz="1000" b="1" dirty="0" smtClean="0"/>
              <a:t>1) </a:t>
            </a:r>
            <a:r>
              <a:rPr lang="ko-KR" altLang="en-US" sz="1000" b="1" dirty="0" smtClean="0"/>
              <a:t>카테고리 클릭 시 포함 종목 리스트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2) </a:t>
            </a:r>
            <a:r>
              <a:rPr lang="ko-KR" altLang="en-US" sz="1000" b="1" dirty="0" err="1" smtClean="0"/>
              <a:t>더보기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분야별 주식으로 이동</a:t>
            </a:r>
            <a:endParaRPr lang="ko-KR" altLang="en-US" sz="1000" b="1" dirty="0"/>
          </a:p>
        </p:txBody>
      </p:sp>
      <p:cxnSp>
        <p:nvCxnSpPr>
          <p:cNvPr id="34" name="직선 화살표 연결선 33"/>
          <p:cNvCxnSpPr>
            <a:stCxn id="10" idx="3"/>
            <a:endCxn id="20" idx="1"/>
          </p:cNvCxnSpPr>
          <p:nvPr/>
        </p:nvCxnSpPr>
        <p:spPr>
          <a:xfrm flipV="1">
            <a:off x="3701143" y="1759673"/>
            <a:ext cx="332993" cy="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endCxn id="26" idx="1"/>
          </p:cNvCxnSpPr>
          <p:nvPr/>
        </p:nvCxnSpPr>
        <p:spPr>
          <a:xfrm rot="5400000" flipH="1" flipV="1">
            <a:off x="5985517" y="1826614"/>
            <a:ext cx="530680" cy="396800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15" idx="3"/>
          </p:cNvCxnSpPr>
          <p:nvPr/>
        </p:nvCxnSpPr>
        <p:spPr>
          <a:xfrm flipV="1">
            <a:off x="10833463" y="2116832"/>
            <a:ext cx="452846" cy="3525779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2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3145" y="71754"/>
            <a:ext cx="1981434" cy="308522"/>
            <a:chOff x="139336" y="987516"/>
            <a:chExt cx="1705042" cy="246998"/>
          </a:xfrm>
        </p:grpSpPr>
        <p:sp>
          <p:nvSpPr>
            <p:cNvPr id="5" name="직사각형 4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702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뉴스 메인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290320" y="538480"/>
            <a:ext cx="8239760" cy="206451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90320" y="2761196"/>
            <a:ext cx="8239760" cy="222228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962198" y="1189529"/>
            <a:ext cx="2163441" cy="762414"/>
            <a:chOff x="4838483" y="1444587"/>
            <a:chExt cx="1654628" cy="513806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95144" y="1462961"/>
              <a:ext cx="1460203" cy="477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최신 시황 뉴스 </a:t>
              </a:r>
              <a:r>
                <a:rPr lang="en-US" altLang="ko-KR" sz="1000" b="1" dirty="0" smtClean="0"/>
                <a:t>4</a:t>
              </a:r>
              <a:r>
                <a:rPr lang="ko-KR" altLang="en-US" sz="1000" b="1" dirty="0" smtClean="0"/>
                <a:t>개 조회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err="1" smtClean="0"/>
                <a:t>더보기</a:t>
              </a:r>
              <a:r>
                <a:rPr lang="ko-KR" altLang="en-US" sz="1000" b="1" dirty="0" smtClean="0"/>
                <a:t> 클릭 시 시황 뉴스 페이지로 이동</a:t>
              </a:r>
              <a:endParaRPr lang="en-US" altLang="ko-KR" sz="1000" b="1" dirty="0" smtClean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2197" y="3491131"/>
            <a:ext cx="2163441" cy="762414"/>
            <a:chOff x="4838483" y="1444587"/>
            <a:chExt cx="1654628" cy="513806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5144" y="1462961"/>
              <a:ext cx="1460203" cy="477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최신 종목 뉴스 </a:t>
              </a:r>
              <a:r>
                <a:rPr lang="en-US" altLang="ko-KR" sz="1000" b="1" dirty="0" smtClean="0"/>
                <a:t>4</a:t>
              </a:r>
              <a:r>
                <a:rPr lang="ko-KR" altLang="en-US" sz="1000" b="1" dirty="0" smtClean="0"/>
                <a:t>개 조회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err="1" smtClean="0"/>
                <a:t>더보기</a:t>
              </a:r>
              <a:r>
                <a:rPr lang="ko-KR" altLang="en-US" sz="1000" b="1" dirty="0" smtClean="0"/>
                <a:t> 클릭 시 종목 뉴스 페이지로 이동</a:t>
              </a:r>
              <a:endParaRPr lang="en-US" altLang="ko-KR" sz="1000" b="1" dirty="0" smtClean="0"/>
            </a:p>
          </p:txBody>
        </p:sp>
      </p:grpSp>
      <p:cxnSp>
        <p:nvCxnSpPr>
          <p:cNvPr id="16" name="직선 화살표 연결선 15"/>
          <p:cNvCxnSpPr>
            <a:stCxn id="7" idx="3"/>
            <a:endCxn id="10" idx="1"/>
          </p:cNvCxnSpPr>
          <p:nvPr/>
        </p:nvCxnSpPr>
        <p:spPr>
          <a:xfrm>
            <a:off x="9530080" y="1570736"/>
            <a:ext cx="43211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30079" y="3880973"/>
            <a:ext cx="43211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5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981434" cy="308522"/>
            <a:chOff x="139336" y="987516"/>
            <a:chExt cx="1705042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8702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시황 뉴스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271451" y="451286"/>
            <a:ext cx="8258629" cy="59374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761221" y="1212389"/>
            <a:ext cx="1851659" cy="593552"/>
            <a:chOff x="4838483" y="1444587"/>
            <a:chExt cx="1654628" cy="5138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43078" y="1524215"/>
              <a:ext cx="1460203" cy="262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시황 뉴스를 </a:t>
              </a:r>
              <a:r>
                <a:rPr lang="en-US" altLang="ko-KR" sz="1000" b="1" dirty="0" smtClean="0"/>
                <a:t>12</a:t>
              </a:r>
              <a:r>
                <a:rPr lang="ko-KR" altLang="en-US" sz="1000" b="1" dirty="0" smtClean="0"/>
                <a:t>개의 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b="1" dirty="0" smtClean="0"/>
                <a:t>카테고리로 나누어 제공</a:t>
              </a:r>
              <a:endParaRPr lang="en-US" altLang="ko-KR" sz="1000" b="1" dirty="0" smtClean="0"/>
            </a:p>
          </p:txBody>
        </p:sp>
      </p:grpSp>
      <p:sp>
        <p:nvSpPr>
          <p:cNvPr id="10" name="직사각형 9"/>
          <p:cNvSpPr/>
          <p:nvPr/>
        </p:nvSpPr>
        <p:spPr>
          <a:xfrm flipV="1">
            <a:off x="2708910" y="1257298"/>
            <a:ext cx="144780" cy="163831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2853690" y="2423157"/>
            <a:ext cx="144780" cy="163831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2708910" y="3779520"/>
            <a:ext cx="3588258" cy="231648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852161" y="1911520"/>
            <a:ext cx="1523999" cy="326041"/>
            <a:chOff x="4838483" y="1444587"/>
            <a:chExt cx="1654628" cy="51380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43078" y="1524215"/>
              <a:ext cx="1460203" cy="2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뉴스 </a:t>
              </a:r>
              <a:r>
                <a:rPr lang="en-US" altLang="ko-KR" sz="1000" b="1" dirty="0" smtClean="0"/>
                <a:t>3</a:t>
              </a:r>
              <a:r>
                <a:rPr lang="ko-KR" altLang="en-US" sz="1000" b="1" dirty="0" smtClean="0"/>
                <a:t>줄 요약 버튼</a:t>
              </a:r>
              <a:endParaRPr lang="en-US" altLang="ko-KR" sz="1000" b="1" dirty="0" smtClean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852160" y="3171915"/>
            <a:ext cx="1523999" cy="326041"/>
            <a:chOff x="4838483" y="1444587"/>
            <a:chExt cx="1654628" cy="51380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32908" y="1507479"/>
              <a:ext cx="1460203" cy="38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뉴스 </a:t>
              </a:r>
              <a:r>
                <a:rPr lang="ko-KR" altLang="en-US" sz="1000" b="1" dirty="0" err="1" smtClean="0"/>
                <a:t>북마크</a:t>
              </a:r>
              <a:r>
                <a:rPr lang="ko-KR" altLang="en-US" sz="1000" b="1" dirty="0" smtClean="0"/>
                <a:t> 버튼</a:t>
              </a:r>
              <a:endParaRPr lang="en-US" altLang="ko-KR" sz="1000" b="1" dirty="0" smtClean="0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5858959" y="4432310"/>
            <a:ext cx="1830710" cy="53974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58959" y="4502126"/>
            <a:ext cx="1924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b="1" dirty="0" smtClean="0"/>
              <a:t>뉴스 제목 기반 감정 분석</a:t>
            </a:r>
            <a:endParaRPr lang="en-US" altLang="ko-KR" sz="1000" b="1" dirty="0" smtClean="0"/>
          </a:p>
          <a:p>
            <a:pPr marL="228600" indent="-228600">
              <a:buAutoNum type="arabicParenR"/>
            </a:pPr>
            <a:r>
              <a:rPr lang="ko-KR" altLang="en-US" sz="1000" b="1" dirty="0" smtClean="0"/>
              <a:t>긍정</a:t>
            </a:r>
            <a:r>
              <a:rPr lang="en-US" altLang="ko-KR" sz="1000" b="1" dirty="0" smtClean="0"/>
              <a:t>·</a:t>
            </a:r>
            <a:r>
              <a:rPr lang="ko-KR" altLang="en-US" sz="1000" b="1" dirty="0" smtClean="0"/>
              <a:t>부정</a:t>
            </a:r>
            <a:r>
              <a:rPr lang="en-US" altLang="ko-KR" sz="1000" b="1" dirty="0" smtClean="0"/>
              <a:t>·</a:t>
            </a:r>
            <a:r>
              <a:rPr lang="ko-KR" altLang="en-US" sz="1000" b="1" dirty="0" smtClean="0"/>
              <a:t>중립</a:t>
            </a:r>
            <a:endParaRPr lang="en-US" altLang="ko-KR" sz="1000" b="1" dirty="0" smtClean="0"/>
          </a:p>
          <a:p>
            <a:pPr marL="228600" indent="-228600">
              <a:buAutoNum type="arabicParenR"/>
            </a:pPr>
            <a:endParaRPr lang="ko-KR" altLang="en-US" sz="1000" dirty="0"/>
          </a:p>
        </p:txBody>
      </p:sp>
      <p:cxnSp>
        <p:nvCxnSpPr>
          <p:cNvPr id="23" name="구부러진 연결선 22"/>
          <p:cNvCxnSpPr>
            <a:stCxn id="6" idx="2"/>
          </p:cNvCxnSpPr>
          <p:nvPr/>
        </p:nvCxnSpPr>
        <p:spPr>
          <a:xfrm rot="16200000" flipH="1">
            <a:off x="7348925" y="-903131"/>
            <a:ext cx="464136" cy="436045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0" idx="0"/>
            <a:endCxn id="14" idx="1"/>
          </p:cNvCxnSpPr>
          <p:nvPr/>
        </p:nvCxnSpPr>
        <p:spPr>
          <a:xfrm rot="16200000" flipH="1">
            <a:off x="3990024" y="212404"/>
            <a:ext cx="653412" cy="3070861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12" idx="0"/>
            <a:endCxn id="19" idx="1"/>
          </p:cNvCxnSpPr>
          <p:nvPr/>
        </p:nvCxnSpPr>
        <p:spPr>
          <a:xfrm rot="16200000" flipH="1">
            <a:off x="4835493" y="3678714"/>
            <a:ext cx="691013" cy="1355920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11" idx="0"/>
            <a:endCxn id="17" idx="1"/>
          </p:cNvCxnSpPr>
          <p:nvPr/>
        </p:nvCxnSpPr>
        <p:spPr>
          <a:xfrm rot="16200000" flipH="1">
            <a:off x="4015146" y="1497922"/>
            <a:ext cx="747948" cy="2926080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8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850807" cy="308522"/>
            <a:chOff x="139336" y="987516"/>
            <a:chExt cx="1592636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296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뉴스 </a:t>
              </a:r>
              <a:r>
                <a:rPr lang="en-US" altLang="ko-KR" sz="1400" b="1" dirty="0" smtClean="0">
                  <a:latin typeface="+mn-ea"/>
                </a:rPr>
                <a:t>3</a:t>
              </a:r>
              <a:r>
                <a:rPr lang="ko-KR" altLang="en-US" sz="1400" b="1" dirty="0" smtClean="0">
                  <a:latin typeface="+mn-ea"/>
                </a:rPr>
                <a:t>줄 요약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502331" y="2471674"/>
            <a:ext cx="3143795" cy="190873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79958" y="701849"/>
            <a:ext cx="2163441" cy="762414"/>
            <a:chOff x="4838483" y="1444587"/>
            <a:chExt cx="1654628" cy="5138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5695" y="1514815"/>
              <a:ext cx="1460203" cy="37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뉴스 본문 내용 </a:t>
              </a:r>
              <a:r>
                <a:rPr lang="en-US" altLang="ko-KR" sz="1000" b="1" dirty="0" smtClean="0"/>
                <a:t>3</a:t>
              </a:r>
              <a:r>
                <a:rPr lang="ko-KR" altLang="en-US" sz="1000" b="1" dirty="0" smtClean="0"/>
                <a:t>줄 요약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핵심 내용은 강조</a:t>
              </a:r>
              <a:r>
                <a:rPr lang="en-US" altLang="ko-KR" sz="1000" b="1" dirty="0" smtClean="0"/>
                <a:t>!</a:t>
              </a:r>
            </a:p>
          </p:txBody>
        </p:sp>
      </p:grpSp>
      <p:cxnSp>
        <p:nvCxnSpPr>
          <p:cNvPr id="11" name="구부러진 연결선 10"/>
          <p:cNvCxnSpPr/>
          <p:nvPr/>
        </p:nvCxnSpPr>
        <p:spPr>
          <a:xfrm rot="5400000" flipH="1" flipV="1">
            <a:off x="5982785" y="1174501"/>
            <a:ext cx="1388618" cy="1205729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749751" cy="308522"/>
            <a:chOff x="139336" y="987516"/>
            <a:chExt cx="1505676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9336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뉴스 상세페이지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317481" y="6244045"/>
            <a:ext cx="1874520" cy="53013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621884" y="3877211"/>
            <a:ext cx="2665909" cy="703497"/>
            <a:chOff x="4838483" y="1444587"/>
            <a:chExt cx="1911892" cy="5138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9610" y="1478827"/>
              <a:ext cx="1880765" cy="43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1) </a:t>
              </a:r>
              <a:r>
                <a:rPr lang="ko-KR" altLang="en-US" sz="1000" b="1" dirty="0" smtClean="0"/>
                <a:t>뉴스를 읽으면 </a:t>
              </a:r>
              <a:r>
                <a:rPr lang="en-US" altLang="ko-KR" sz="1000" b="1" dirty="0" smtClean="0"/>
                <a:t>10000</a:t>
              </a:r>
              <a:r>
                <a:rPr lang="ko-KR" altLang="en-US" sz="1000" b="1" dirty="0" smtClean="0"/>
                <a:t>포인트 지급</a:t>
              </a:r>
              <a:endParaRPr lang="en-US" altLang="ko-KR" sz="1000" b="1" dirty="0" smtClean="0"/>
            </a:p>
            <a:p>
              <a:endParaRPr lang="en-US" altLang="ko-KR" sz="1000" b="1" dirty="0" smtClean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주식을 위한 포인터 </a:t>
              </a:r>
              <a:r>
                <a:rPr lang="ko-KR" altLang="en-US" sz="1000" b="1" dirty="0" err="1" smtClean="0"/>
                <a:t>수급처</a:t>
              </a:r>
              <a:endParaRPr lang="en-US" altLang="ko-KR" sz="1000" b="1" dirty="0" smtClean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 flipV="1">
            <a:off x="10694126" y="4580708"/>
            <a:ext cx="17417" cy="16633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6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981434" cy="308522"/>
            <a:chOff x="139336" y="987516"/>
            <a:chExt cx="1705042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8702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종목 뉴스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671356" y="896983"/>
            <a:ext cx="1360713" cy="28738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73936" y="896983"/>
            <a:ext cx="1360713" cy="28738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71356" y="2878183"/>
            <a:ext cx="1801584" cy="26887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916039" y="1672791"/>
            <a:ext cx="2163044" cy="422373"/>
            <a:chOff x="4838483" y="1444587"/>
            <a:chExt cx="1681712" cy="513806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8683" y="1564312"/>
              <a:ext cx="1601512" cy="240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뉴스와 관련된 주식 종목 확인 </a:t>
              </a:r>
              <a:endParaRPr lang="en-US" altLang="ko-KR" sz="1000" b="1" dirty="0" smtClean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16536" y="1653739"/>
            <a:ext cx="2171753" cy="422373"/>
            <a:chOff x="4838483" y="1444587"/>
            <a:chExt cx="1688483" cy="513806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5454" y="1574907"/>
              <a:ext cx="1601512" cy="29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주식 종목의 실시간 주가 확인</a:t>
              </a:r>
              <a:endParaRPr lang="en-US" altLang="ko-KR" sz="1000" b="1" dirty="0" smtClean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100580" y="2802252"/>
            <a:ext cx="1861033" cy="420737"/>
            <a:chOff x="4838483" y="1444587"/>
            <a:chExt cx="1779126" cy="51380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9681" y="1564981"/>
              <a:ext cx="1777928" cy="300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종목 뉴스 핵심 키워드 추출</a:t>
              </a:r>
              <a:endParaRPr lang="en-US" altLang="ko-KR" sz="1000" b="1" dirty="0" smtClean="0"/>
            </a:p>
          </p:txBody>
        </p:sp>
      </p:grpSp>
      <p:cxnSp>
        <p:nvCxnSpPr>
          <p:cNvPr id="24" name="구부러진 연결선 23"/>
          <p:cNvCxnSpPr>
            <a:stCxn id="6" idx="2"/>
            <a:endCxn id="10" idx="1"/>
          </p:cNvCxnSpPr>
          <p:nvPr/>
        </p:nvCxnSpPr>
        <p:spPr>
          <a:xfrm rot="16200000" flipH="1">
            <a:off x="3784070" y="752009"/>
            <a:ext cx="699612" cy="1564326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674259" y="1184366"/>
            <a:ext cx="8187" cy="46937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3"/>
            <a:endCxn id="16" idx="1"/>
          </p:cNvCxnSpPr>
          <p:nvPr/>
        </p:nvCxnSpPr>
        <p:spPr>
          <a:xfrm flipV="1">
            <a:off x="4472940" y="3012621"/>
            <a:ext cx="62763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749750" cy="308522"/>
            <a:chOff x="139336" y="987516"/>
            <a:chExt cx="1505676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9336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뉴스 스크랩 생성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373778" y="1210491"/>
            <a:ext cx="7404461" cy="114082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17577" y="380276"/>
            <a:ext cx="2856412" cy="292027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361715" y="4006689"/>
            <a:ext cx="2196284" cy="417266"/>
            <a:chOff x="4838483" y="1444587"/>
            <a:chExt cx="1826477" cy="5138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3448" y="1551728"/>
              <a:ext cx="1601512" cy="29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자신의 </a:t>
              </a:r>
              <a:r>
                <a:rPr lang="ko-KR" altLang="en-US" sz="1000" b="1" dirty="0" err="1" smtClean="0"/>
                <a:t>북마크</a:t>
              </a:r>
              <a:r>
                <a:rPr lang="ko-KR" altLang="en-US" sz="1000" b="1" dirty="0" smtClean="0"/>
                <a:t> 리스트</a:t>
              </a:r>
              <a:endParaRPr lang="en-US" altLang="ko-KR" sz="1000" b="1" dirty="0" smtClean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42710" y="3428999"/>
            <a:ext cx="3156856" cy="994956"/>
            <a:chOff x="4838483" y="1444587"/>
            <a:chExt cx="1829469" cy="5138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91599" y="1461094"/>
              <a:ext cx="1776353" cy="45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우측 </a:t>
              </a:r>
              <a:r>
                <a:rPr lang="ko-KR" altLang="en-US" sz="1000" b="1" dirty="0" err="1" smtClean="0"/>
                <a:t>북마크</a:t>
              </a:r>
              <a:r>
                <a:rPr lang="ko-KR" altLang="en-US" sz="1000" b="1" dirty="0" smtClean="0"/>
                <a:t> 리스트에서 뉴스를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b="1" dirty="0" err="1" smtClean="0"/>
                <a:t>Drag&amp;Drop</a:t>
              </a:r>
              <a:r>
                <a:rPr lang="ko-KR" altLang="en-US" sz="1000" b="1" dirty="0" smtClean="0"/>
                <a:t>을 통해 스크랩 뉴스 선정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제목과 본문 내용을 작성하고 작성 완료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b="1" dirty="0" smtClean="0"/>
                <a:t>버튼 클릭 시 스크랩 생성 완료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/>
            </a:p>
            <a:p>
              <a:pPr marL="228600" indent="-228600">
                <a:buAutoNum type="arabicParenR"/>
              </a:pPr>
              <a:endParaRPr lang="en-US" altLang="ko-KR" sz="1000" b="1" dirty="0" smtClean="0"/>
            </a:p>
          </p:txBody>
        </p:sp>
      </p:grpSp>
      <p:cxnSp>
        <p:nvCxnSpPr>
          <p:cNvPr id="15" name="직선 화살표 연결선 14"/>
          <p:cNvCxnSpPr>
            <a:stCxn id="7" idx="2"/>
            <a:endCxn id="9" idx="0"/>
          </p:cNvCxnSpPr>
          <p:nvPr/>
        </p:nvCxnSpPr>
        <p:spPr>
          <a:xfrm>
            <a:off x="10345783" y="3300549"/>
            <a:ext cx="10753" cy="7061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770289" y="2353807"/>
            <a:ext cx="0" cy="10751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145" y="71754"/>
            <a:ext cx="1749750" cy="308522"/>
            <a:chOff x="139336" y="987516"/>
            <a:chExt cx="1505676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9336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뉴스 스크랩 조회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917576" y="380276"/>
            <a:ext cx="2870563" cy="176094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288776" y="2811330"/>
            <a:ext cx="2330634" cy="1029287"/>
            <a:chOff x="4756103" y="1292992"/>
            <a:chExt cx="1938207" cy="94162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56103" y="1292992"/>
              <a:ext cx="1893848" cy="94162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1487" y="1440006"/>
              <a:ext cx="1812823" cy="64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1) </a:t>
              </a:r>
              <a:r>
                <a:rPr lang="ko-KR" altLang="en-US" sz="1000" b="1" dirty="0" smtClean="0"/>
                <a:t>작성한 스크랩 리스트</a:t>
              </a:r>
              <a:endParaRPr lang="en-US" altLang="ko-KR" sz="1000" b="1" dirty="0" smtClean="0"/>
            </a:p>
            <a:p>
              <a:endParaRPr lang="en-US" altLang="ko-KR" sz="1000" b="1" dirty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스크랩 만들기 버튼 클릭 시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b="1" dirty="0" smtClean="0"/>
                <a:t>스크랩 생성 페이지로 이동</a:t>
              </a:r>
              <a:endParaRPr lang="en-US" altLang="ko-KR" sz="1000" b="1" dirty="0" smtClean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8046719" y="608876"/>
            <a:ext cx="807721" cy="48078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17910" y="164562"/>
            <a:ext cx="2011736" cy="406579"/>
            <a:chOff x="4838483" y="1444587"/>
            <a:chExt cx="1703714" cy="5138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40685" y="1551728"/>
              <a:ext cx="1601512" cy="29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선택한 스크랩을 수정</a:t>
              </a:r>
              <a:r>
                <a:rPr lang="en-US" altLang="ko-KR" sz="1000" b="1" dirty="0" smtClean="0"/>
                <a:t>, </a:t>
              </a:r>
              <a:r>
                <a:rPr lang="ko-KR" altLang="en-US" sz="1000" b="1" dirty="0" smtClean="0"/>
                <a:t>삭제</a:t>
              </a:r>
              <a:endParaRPr lang="en-US" altLang="ko-KR" sz="1000" b="1" dirty="0" smtClean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24311" y="1180017"/>
            <a:ext cx="7301678" cy="96120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17911" y="2843182"/>
            <a:ext cx="2421661" cy="749021"/>
            <a:chOff x="4868027" y="1474202"/>
            <a:chExt cx="1673054" cy="72975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68027" y="1474202"/>
              <a:ext cx="1654628" cy="72975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39569" y="1569465"/>
              <a:ext cx="1601512" cy="53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1) </a:t>
              </a:r>
              <a:r>
                <a:rPr lang="ko-KR" altLang="en-US" sz="1000" b="1" dirty="0" smtClean="0"/>
                <a:t>뉴스 클릭 시</a:t>
              </a:r>
              <a:r>
                <a:rPr lang="en-US" altLang="ko-KR" sz="1000" b="1" dirty="0"/>
                <a:t> </a:t>
              </a:r>
              <a:r>
                <a:rPr lang="ko-KR" altLang="en-US" sz="1000" b="1" dirty="0" smtClean="0"/>
                <a:t>상세페이지로 이동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endParaRPr lang="en-US" altLang="ko-KR" sz="1000" b="1" dirty="0" smtClean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본문 내용 확인 가능</a:t>
              </a:r>
              <a:endParaRPr lang="en-US" altLang="ko-KR" sz="1000" b="1" dirty="0" smtClean="0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>
            <a:off x="6584118" y="2141220"/>
            <a:ext cx="0" cy="701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352857" y="2141220"/>
            <a:ext cx="0" cy="6701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0" idx="0"/>
            <a:endCxn id="13" idx="3"/>
          </p:cNvCxnSpPr>
          <p:nvPr/>
        </p:nvCxnSpPr>
        <p:spPr>
          <a:xfrm rot="16200000" flipV="1">
            <a:off x="7869601" y="27897"/>
            <a:ext cx="241025" cy="92093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3145" y="71754"/>
            <a:ext cx="1828128" cy="308522"/>
            <a:chOff x="139336" y="987516"/>
            <a:chExt cx="1573121" cy="246998"/>
          </a:xfrm>
        </p:grpSpPr>
        <p:sp>
          <p:nvSpPr>
            <p:cNvPr id="5" name="직사각형 4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6781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latin typeface="+mn-ea"/>
                </a:rPr>
                <a:t>뉴스톡</a:t>
              </a:r>
              <a:r>
                <a:rPr lang="ko-KR" altLang="en-US" sz="1400" b="1" dirty="0" smtClean="0">
                  <a:latin typeface="+mn-ea"/>
                </a:rPr>
                <a:t> </a:t>
              </a:r>
              <a:r>
                <a:rPr lang="en-US" altLang="ko-KR" sz="1400" b="1" dirty="0" smtClean="0">
                  <a:latin typeface="+mn-ea"/>
                </a:rPr>
                <a:t>AI </a:t>
              </a:r>
              <a:r>
                <a:rPr lang="ko-KR" altLang="en-US" sz="1400" b="1" dirty="0" err="1" smtClean="0">
                  <a:latin typeface="+mn-ea"/>
                </a:rPr>
                <a:t>챗봇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763944" y="5913120"/>
            <a:ext cx="8573129" cy="66947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707787" y="3957879"/>
            <a:ext cx="3302502" cy="1314260"/>
            <a:chOff x="4868027" y="1474202"/>
            <a:chExt cx="1654628" cy="72975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68027" y="1474202"/>
              <a:ext cx="1654628" cy="72975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1143" y="1534084"/>
              <a:ext cx="1601512" cy="64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1) </a:t>
              </a:r>
              <a:r>
                <a:rPr lang="ko-KR" altLang="en-US" sz="1000" b="1" dirty="0" smtClean="0"/>
                <a:t>캘린더 </a:t>
              </a:r>
              <a:r>
                <a:rPr lang="ko-KR" altLang="en-US" sz="1000" b="1" dirty="0" err="1" smtClean="0"/>
                <a:t>이모티콘을</a:t>
              </a:r>
              <a:r>
                <a:rPr lang="ko-KR" altLang="en-US" sz="1000" b="1" dirty="0" smtClean="0"/>
                <a:t> 눌러 검색 날짜를 선택한다</a:t>
              </a:r>
              <a:r>
                <a:rPr lang="en-US" altLang="ko-KR" sz="1000" b="1" dirty="0" smtClean="0"/>
                <a:t>.</a:t>
              </a:r>
            </a:p>
            <a:p>
              <a:endParaRPr lang="en-US" altLang="ko-KR" sz="1000" b="1" dirty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궁금한 시장 흐름 또는 경제 용어를 질문한다</a:t>
              </a:r>
              <a:r>
                <a:rPr lang="en-US" altLang="ko-KR" sz="1000" b="1" dirty="0" smtClean="0"/>
                <a:t>.</a:t>
              </a:r>
            </a:p>
            <a:p>
              <a:endParaRPr lang="en-US" altLang="ko-KR" sz="1000" b="1" dirty="0" smtClean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수집된 </a:t>
              </a:r>
              <a:r>
                <a:rPr lang="en-US" altLang="ko-KR" sz="1000" b="1" dirty="0" smtClean="0"/>
                <a:t>5</a:t>
              </a:r>
              <a:r>
                <a:rPr lang="ko-KR" altLang="en-US" sz="1000" b="1" dirty="0" smtClean="0"/>
                <a:t>년치 뉴스 데이터를 기반으로 </a:t>
              </a:r>
              <a:r>
                <a:rPr lang="ko-KR" altLang="en-US" sz="1000" b="1" dirty="0" err="1" smtClean="0"/>
                <a:t>챗봇이</a:t>
              </a:r>
              <a:r>
                <a:rPr lang="ko-KR" altLang="en-US" sz="1000" b="1" dirty="0" smtClean="0"/>
                <a:t> 질문에 대해 답변을 해준다</a:t>
              </a:r>
              <a:r>
                <a:rPr lang="en-US" altLang="ko-KR" sz="1000" b="1" dirty="0" smtClean="0"/>
                <a:t>.</a:t>
              </a:r>
              <a:r>
                <a:rPr lang="ko-KR" altLang="en-US" sz="1000" b="1" dirty="0" smtClean="0"/>
                <a:t> </a:t>
              </a:r>
              <a:endParaRPr lang="en-US" altLang="ko-KR" sz="1000" b="1" dirty="0" smtClean="0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V="1">
            <a:off x="3412045" y="5261224"/>
            <a:ext cx="1" cy="651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9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3145" y="71754"/>
            <a:ext cx="1828128" cy="308522"/>
            <a:chOff x="139336" y="987516"/>
            <a:chExt cx="1573121" cy="246998"/>
          </a:xfrm>
        </p:grpSpPr>
        <p:sp>
          <p:nvSpPr>
            <p:cNvPr id="17" name="직사각형 16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6781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latin typeface="+mn-ea"/>
                </a:rPr>
                <a:t>뉴스톡</a:t>
              </a:r>
              <a:r>
                <a:rPr lang="ko-KR" altLang="en-US" sz="1400" b="1" dirty="0" smtClean="0">
                  <a:latin typeface="+mn-ea"/>
                </a:rPr>
                <a:t> </a:t>
              </a:r>
              <a:r>
                <a:rPr lang="en-US" altLang="ko-KR" sz="1400" b="1" dirty="0" smtClean="0">
                  <a:latin typeface="+mn-ea"/>
                </a:rPr>
                <a:t>AI </a:t>
              </a:r>
              <a:r>
                <a:rPr lang="ko-KR" altLang="en-US" sz="1400" b="1" dirty="0" err="1" smtClean="0">
                  <a:latin typeface="+mn-ea"/>
                </a:rPr>
                <a:t>챗봇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809436" y="5773783"/>
            <a:ext cx="2719021" cy="29609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29897" y="539931"/>
            <a:ext cx="1959429" cy="40930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699864" y="3169920"/>
            <a:ext cx="1689462" cy="45284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37360" y="1833154"/>
            <a:ext cx="4968239" cy="148481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5204401" y="5663295"/>
            <a:ext cx="2511393" cy="406579"/>
            <a:chOff x="4838483" y="1444587"/>
            <a:chExt cx="1891912" cy="51380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38483" y="1545910"/>
              <a:ext cx="1891912" cy="3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버튼을 클릭하여 날짜 선택 및 수정</a:t>
              </a:r>
              <a:endParaRPr lang="en-US" altLang="ko-KR" sz="1000" b="1" dirty="0" smtClean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804728" y="1425315"/>
            <a:ext cx="1754778" cy="406579"/>
            <a:chOff x="4838483" y="1444587"/>
            <a:chExt cx="1915680" cy="51380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62251" y="1544103"/>
              <a:ext cx="1891912" cy="3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시장 흐름에 대한 질문</a:t>
              </a:r>
              <a:endParaRPr lang="en-US" altLang="ko-KR" sz="1000" b="1" dirty="0" smtClean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804728" y="4101482"/>
            <a:ext cx="1754778" cy="406579"/>
            <a:chOff x="4838483" y="1444587"/>
            <a:chExt cx="1915680" cy="513806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62251" y="1544103"/>
              <a:ext cx="1891912" cy="3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경제 용어</a:t>
              </a:r>
              <a:r>
                <a:rPr lang="ko-KR" altLang="en-US" sz="1000" b="1" dirty="0" smtClean="0"/>
                <a:t>에 대한 질문</a:t>
              </a:r>
              <a:endParaRPr lang="en-US" altLang="ko-KR" sz="1000" b="1" dirty="0" smtClean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0" y="3681504"/>
            <a:ext cx="2072640" cy="1089340"/>
            <a:chOff x="4838483" y="1444587"/>
            <a:chExt cx="1915680" cy="51380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62251" y="1544103"/>
              <a:ext cx="1891912" cy="364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답변과 관련 있는 뉴스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클릭 시 뉴스의 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b="1" dirty="0" smtClean="0"/>
                <a:t>상세페이지로 이동</a:t>
              </a:r>
              <a:endParaRPr lang="en-US" altLang="ko-KR" sz="1000" b="1" dirty="0" smtClean="0"/>
            </a:p>
          </p:txBody>
        </p:sp>
      </p:grpSp>
      <p:cxnSp>
        <p:nvCxnSpPr>
          <p:cNvPr id="37" name="직선 화살표 연결선 36"/>
          <p:cNvCxnSpPr>
            <a:endCxn id="26" idx="1"/>
          </p:cNvCxnSpPr>
          <p:nvPr/>
        </p:nvCxnSpPr>
        <p:spPr>
          <a:xfrm>
            <a:off x="4528457" y="5866583"/>
            <a:ext cx="675944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28" idx="0"/>
          </p:cNvCxnSpPr>
          <p:nvPr/>
        </p:nvCxnSpPr>
        <p:spPr>
          <a:xfrm>
            <a:off x="9562554" y="987291"/>
            <a:ext cx="0" cy="4380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569628" y="3663458"/>
            <a:ext cx="0" cy="4380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23" idx="1"/>
            <a:endCxn id="34" idx="0"/>
          </p:cNvCxnSpPr>
          <p:nvPr/>
        </p:nvCxnSpPr>
        <p:spPr>
          <a:xfrm rot="10800000" flipV="1">
            <a:off x="895100" y="2575560"/>
            <a:ext cx="842260" cy="110594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3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575"/>
            <a:ext cx="12192000" cy="4514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9656" y="1256756"/>
            <a:ext cx="1389744" cy="2926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682" y="1249189"/>
            <a:ext cx="160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주식 상세페이지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3500" y="1950720"/>
            <a:ext cx="2613660" cy="28194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91119" y="1549400"/>
            <a:ext cx="2206861" cy="713560"/>
            <a:chOff x="4838483" y="1444587"/>
            <a:chExt cx="1815753" cy="5138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7672" y="1490037"/>
              <a:ext cx="1786564" cy="42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기간별 차트 조회</a:t>
              </a:r>
              <a:endParaRPr lang="en-US" altLang="ko-KR" sz="1200" b="1" dirty="0" smtClean="0"/>
            </a:p>
            <a:p>
              <a:pPr marL="228600" indent="-228600">
                <a:buAutoNum type="arabicParenR"/>
              </a:pPr>
              <a:r>
                <a:rPr lang="en-US" altLang="ko-KR" sz="1000" b="1" dirty="0" smtClean="0"/>
                <a:t>1</a:t>
              </a:r>
              <a:r>
                <a:rPr lang="ko-KR" altLang="en-US" sz="1000" b="1" dirty="0" smtClean="0"/>
                <a:t>일은 선 차트 제공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이외는 캔들 차트 제공</a:t>
              </a:r>
              <a:endParaRPr lang="ko-KR" altLang="en-US" sz="1000" b="1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333500" y="4152900"/>
            <a:ext cx="9525000" cy="89154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584218" y="2830940"/>
            <a:ext cx="2181062" cy="35587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28810" y="2870380"/>
            <a:ext cx="2415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원하는 수량 입력 후 매수</a:t>
            </a:r>
            <a:r>
              <a:rPr lang="en-US" altLang="ko-KR" sz="1200" b="1" dirty="0" smtClean="0"/>
              <a:t>·</a:t>
            </a:r>
            <a:r>
              <a:rPr lang="ko-KR" altLang="en-US" sz="1200" b="1" dirty="0" smtClean="0"/>
              <a:t>매도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7" idx="3"/>
            <a:endCxn id="9" idx="1"/>
          </p:cNvCxnSpPr>
          <p:nvPr/>
        </p:nvCxnSpPr>
        <p:spPr>
          <a:xfrm flipV="1">
            <a:off x="3947160" y="1906180"/>
            <a:ext cx="543959" cy="1855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10744200" y="3186818"/>
            <a:ext cx="7620" cy="9660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3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350"/>
            <a:ext cx="12192000" cy="4559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89462" y="1950720"/>
            <a:ext cx="2257697" cy="22642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700125" y="1898105"/>
            <a:ext cx="1735509" cy="331651"/>
            <a:chOff x="4838483" y="1444587"/>
            <a:chExt cx="1932092" cy="5138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4011" y="1502033"/>
              <a:ext cx="1786564" cy="19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캔들 차트 조회</a:t>
              </a:r>
              <a:endParaRPr lang="ko-KR" altLang="en-US" sz="1000" b="1" dirty="0"/>
            </a:p>
          </p:txBody>
        </p:sp>
      </p:grpSp>
      <p:cxnSp>
        <p:nvCxnSpPr>
          <p:cNvPr id="8" name="구부러진 연결선 7"/>
          <p:cNvCxnSpPr>
            <a:stCxn id="3" idx="3"/>
            <a:endCxn id="5" idx="1"/>
          </p:cNvCxnSpPr>
          <p:nvPr/>
        </p:nvCxnSpPr>
        <p:spPr>
          <a:xfrm flipV="1">
            <a:off x="3947159" y="2063931"/>
            <a:ext cx="752966" cy="1"/>
          </a:xfrm>
          <a:prstGeom prst="curved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19690" y="1242692"/>
            <a:ext cx="1749750" cy="301628"/>
            <a:chOff x="82869" y="987516"/>
            <a:chExt cx="1505676" cy="241479"/>
          </a:xfrm>
        </p:grpSpPr>
        <p:sp>
          <p:nvSpPr>
            <p:cNvPr id="15" name="직사각형 14"/>
            <p:cNvSpPr/>
            <p:nvPr/>
          </p:nvSpPr>
          <p:spPr>
            <a:xfrm>
              <a:off x="139336" y="987516"/>
              <a:ext cx="1201783" cy="24147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869" y="989162"/>
              <a:ext cx="1505676" cy="23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주식 상세페이지</a:t>
              </a:r>
              <a:endParaRPr lang="ko-KR" altLang="en-US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9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54991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9590" y="756482"/>
            <a:ext cx="1749750" cy="307777"/>
            <a:chOff x="139336" y="982593"/>
            <a:chExt cx="1505676" cy="246402"/>
          </a:xfrm>
        </p:grpSpPr>
        <p:sp>
          <p:nvSpPr>
            <p:cNvPr id="6" name="직사각형 5"/>
            <p:cNvSpPr/>
            <p:nvPr/>
          </p:nvSpPr>
          <p:spPr>
            <a:xfrm>
              <a:off x="139336" y="987516"/>
              <a:ext cx="1201783" cy="24147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9336" y="982593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주식 차트 분석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333500" y="3733800"/>
            <a:ext cx="2293620" cy="3048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27120" y="2278380"/>
            <a:ext cx="4907280" cy="36576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624060" y="1173479"/>
            <a:ext cx="571500" cy="2971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655199" y="965289"/>
            <a:ext cx="2206861" cy="581571"/>
            <a:chOff x="4838483" y="1444587"/>
            <a:chExt cx="1815753" cy="513806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7672" y="1490037"/>
              <a:ext cx="1786564" cy="310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차트 분석</a:t>
              </a:r>
              <a:endParaRPr lang="en-US" altLang="ko-KR" sz="12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차트 분석 버튼 클릭</a:t>
              </a:r>
              <a:endParaRPr lang="en-US" altLang="ko-KR" sz="1000" b="1" dirty="0" smtClean="0"/>
            </a:p>
          </p:txBody>
        </p:sp>
      </p:grpSp>
      <p:cxnSp>
        <p:nvCxnSpPr>
          <p:cNvPr id="26" name="구부러진 연결선 25"/>
          <p:cNvCxnSpPr>
            <a:stCxn id="11" idx="1"/>
          </p:cNvCxnSpPr>
          <p:nvPr/>
        </p:nvCxnSpPr>
        <p:spPr>
          <a:xfrm rot="10800000">
            <a:off x="8666230" y="1320796"/>
            <a:ext cx="957831" cy="1274"/>
          </a:xfrm>
          <a:prstGeom prst="curved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624059" y="3509573"/>
            <a:ext cx="2684478" cy="1058053"/>
            <a:chOff x="4838483" y="1375431"/>
            <a:chExt cx="1817835" cy="5829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69754" y="1375431"/>
              <a:ext cx="1786564" cy="53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b="1" dirty="0" smtClean="0"/>
            </a:p>
            <a:p>
              <a:r>
                <a:rPr lang="ko-KR" altLang="en-US" sz="1200" b="1" dirty="0" smtClean="0"/>
                <a:t>차트 분석 결과</a:t>
              </a:r>
              <a:endParaRPr lang="en-US" altLang="ko-KR" sz="12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조회 기간의 시장 분석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조회 기간의 종목 분석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분석과 </a:t>
              </a:r>
              <a:r>
                <a:rPr lang="ko-KR" altLang="en-US" sz="1000" b="1" dirty="0" err="1" smtClean="0"/>
                <a:t>관련있는</a:t>
              </a:r>
              <a:r>
                <a:rPr lang="ko-KR" altLang="en-US" sz="1000" b="1" dirty="0" smtClean="0"/>
                <a:t> 뉴스 제공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endParaRPr lang="en-US" altLang="ko-KR" sz="1000" b="1" dirty="0" smtClean="0"/>
            </a:p>
          </p:txBody>
        </p:sp>
      </p:grpSp>
      <p:cxnSp>
        <p:nvCxnSpPr>
          <p:cNvPr id="32" name="직선 화살표 연결선 31"/>
          <p:cNvCxnSpPr>
            <a:stCxn id="9" idx="3"/>
            <a:endCxn id="29" idx="1"/>
          </p:cNvCxnSpPr>
          <p:nvPr/>
        </p:nvCxnSpPr>
        <p:spPr>
          <a:xfrm flipV="1">
            <a:off x="8534400" y="4101357"/>
            <a:ext cx="1089659" cy="58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499553" y="2663189"/>
            <a:ext cx="2208015" cy="605791"/>
            <a:chOff x="4838483" y="1444587"/>
            <a:chExt cx="1816703" cy="51380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68622" y="1519429"/>
              <a:ext cx="1786564" cy="310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차트 분석</a:t>
              </a:r>
              <a:endParaRPr lang="en-US" altLang="ko-KR" sz="1200" b="1" dirty="0" smtClean="0"/>
            </a:p>
            <a:p>
              <a:r>
                <a:rPr lang="en-US" altLang="ko-KR" sz="1000" b="1" dirty="0" smtClean="0"/>
                <a:t>2)</a:t>
              </a:r>
              <a:r>
                <a:rPr lang="ko-KR" altLang="en-US" sz="1000" b="1" dirty="0" smtClean="0"/>
                <a:t>분석 조회 기간 입력하기</a:t>
              </a:r>
              <a:endParaRPr lang="en-US" altLang="ko-KR" sz="1000" b="1" dirty="0" smtClean="0"/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 flipV="1">
            <a:off x="2339340" y="3268980"/>
            <a:ext cx="0" cy="419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4543" y="240120"/>
            <a:ext cx="1749750" cy="308522"/>
            <a:chOff x="116386" y="987516"/>
            <a:chExt cx="1505676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6386" y="98811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주식 유사도 검색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492740" y="548642"/>
            <a:ext cx="571500" cy="2971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851539" y="406446"/>
            <a:ext cx="2206861" cy="581571"/>
            <a:chOff x="4838483" y="1444587"/>
            <a:chExt cx="1815753" cy="5138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7672" y="1490037"/>
              <a:ext cx="1786564" cy="38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차트 유사도 분석</a:t>
              </a:r>
              <a:endParaRPr lang="en-US" altLang="ko-KR" sz="1200" b="1" dirty="0" smtClean="0"/>
            </a:p>
            <a:p>
              <a:r>
                <a:rPr lang="en-US" altLang="ko-KR" sz="1000" b="1" dirty="0" smtClean="0"/>
                <a:t>1) </a:t>
              </a:r>
              <a:r>
                <a:rPr lang="ko-KR" altLang="en-US" sz="1000" b="1" dirty="0" smtClean="0"/>
                <a:t>유사도 분석 버튼 클릭</a:t>
              </a:r>
              <a:endParaRPr lang="en-US" altLang="ko-KR" sz="1000" b="1" dirty="0" smtClean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43940" y="2697570"/>
            <a:ext cx="2331720" cy="4533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168799" y="1620609"/>
            <a:ext cx="2206861" cy="581571"/>
            <a:chOff x="4838483" y="1444587"/>
            <a:chExt cx="1815753" cy="5138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67672" y="1490037"/>
              <a:ext cx="1786564" cy="38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차트 유사도 분석</a:t>
              </a:r>
              <a:endParaRPr lang="en-US" altLang="ko-KR" sz="1200" b="1" dirty="0" smtClean="0"/>
            </a:p>
            <a:p>
              <a:r>
                <a:rPr lang="en-US" altLang="ko-KR" sz="1000" b="1" dirty="0" smtClean="0"/>
                <a:t>2) </a:t>
              </a:r>
              <a:r>
                <a:rPr lang="ko-KR" altLang="en-US" sz="1000" b="1" dirty="0" smtClean="0"/>
                <a:t>분석 조회 기간 입력하기</a:t>
              </a:r>
              <a:endParaRPr lang="en-US" altLang="ko-KR" sz="1000" b="1" dirty="0" smtClean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43940" y="3208021"/>
            <a:ext cx="10515600" cy="349440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191974" y="1570356"/>
            <a:ext cx="3872266" cy="1055326"/>
            <a:chOff x="4838483" y="1444587"/>
            <a:chExt cx="1786564" cy="51380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8483" y="1518077"/>
              <a:ext cx="1786564" cy="35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차트 유사도 결과</a:t>
              </a:r>
              <a:endParaRPr lang="en-US" altLang="ko-KR" sz="12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검색한 종목 </a:t>
              </a:r>
              <a:r>
                <a:rPr lang="en-US" altLang="ko-KR" sz="1000" b="1" dirty="0" smtClean="0"/>
                <a:t>5</a:t>
              </a:r>
              <a:r>
                <a:rPr lang="ko-KR" altLang="en-US" sz="1000" b="1" dirty="0" smtClean="0"/>
                <a:t>년간 비슷한 차트 조회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동일 카테고리 내 비슷한 차트 흐름 조회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분석하기 버튼을 통해 각 종목의 기간 차트 분석 제공</a:t>
              </a:r>
              <a:endParaRPr lang="en-US" altLang="ko-KR" sz="1000" b="1" dirty="0" smtClean="0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flipH="1" flipV="1">
            <a:off x="9898045" y="697231"/>
            <a:ext cx="594695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011680" y="2202180"/>
            <a:ext cx="6096" cy="4806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9666514" y="2610909"/>
            <a:ext cx="13934" cy="597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415"/>
            <a:ext cx="12192000" cy="52514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3465" y="884554"/>
            <a:ext cx="1818874" cy="308522"/>
            <a:chOff x="139336" y="987516"/>
            <a:chExt cx="1565158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8818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주식 전체 종목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377768" y="1502200"/>
            <a:ext cx="2331720" cy="25548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7768" y="1803400"/>
            <a:ext cx="1202872" cy="2032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338088" y="864163"/>
            <a:ext cx="2189444" cy="509243"/>
            <a:chOff x="4838483" y="1444587"/>
            <a:chExt cx="1815753" cy="5138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7672" y="1490037"/>
              <a:ext cx="1786564" cy="38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종목 검색</a:t>
              </a:r>
              <a:endParaRPr lang="en-US" altLang="ko-KR" sz="1200" b="1" dirty="0" smtClean="0"/>
            </a:p>
            <a:p>
              <a:r>
                <a:rPr lang="ko-KR" altLang="en-US" sz="1000" b="1" dirty="0" smtClean="0"/>
                <a:t>자동 완성 검색 제공</a:t>
              </a:r>
              <a:endParaRPr lang="en-US" altLang="ko-KR" sz="1000" b="1" dirty="0" smtClean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38996" y="864162"/>
            <a:ext cx="2189444" cy="509243"/>
            <a:chOff x="4838483" y="1444587"/>
            <a:chExt cx="1815753" cy="5138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67672" y="1489635"/>
              <a:ext cx="1786564" cy="40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버튼 클릭 시 해당하는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조건에 맞는 종목 정렬</a:t>
              </a:r>
              <a:endParaRPr lang="en-US" altLang="ko-KR" sz="1000" b="1" dirty="0" smtClean="0"/>
            </a:p>
          </p:txBody>
        </p:sp>
      </p:grpSp>
      <p:cxnSp>
        <p:nvCxnSpPr>
          <p:cNvPr id="15" name="직선 화살표 연결선 14"/>
          <p:cNvCxnSpPr>
            <a:endCxn id="9" idx="2"/>
          </p:cNvCxnSpPr>
          <p:nvPr/>
        </p:nvCxnSpPr>
        <p:spPr>
          <a:xfrm flipV="1">
            <a:off x="3335667" y="1373406"/>
            <a:ext cx="1" cy="1810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7" idx="3"/>
            <a:endCxn id="12" idx="2"/>
          </p:cNvCxnSpPr>
          <p:nvPr/>
        </p:nvCxnSpPr>
        <p:spPr>
          <a:xfrm flipV="1">
            <a:off x="2580640" y="1373405"/>
            <a:ext cx="3155936" cy="53159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377768" y="2082985"/>
            <a:ext cx="9381672" cy="363201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7869566" y="865630"/>
            <a:ext cx="2189444" cy="509243"/>
            <a:chOff x="4838483" y="1444587"/>
            <a:chExt cx="1815753" cy="51380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67672" y="1489635"/>
              <a:ext cx="1786564" cy="40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KOSPI 959</a:t>
              </a:r>
              <a:r>
                <a:rPr lang="ko-KR" altLang="en-US" sz="1000" b="1" dirty="0" smtClean="0"/>
                <a:t>개 전체 종목</a:t>
              </a:r>
              <a:endParaRPr lang="en-US" altLang="ko-KR" sz="1000" b="1" dirty="0" smtClean="0"/>
            </a:p>
            <a:p>
              <a:r>
                <a:rPr lang="en-US" altLang="ko-KR" sz="1000" b="1" dirty="0" smtClean="0"/>
                <a:t>1</a:t>
              </a:r>
              <a:r>
                <a:rPr lang="ko-KR" altLang="en-US" sz="1000" b="1" dirty="0" smtClean="0"/>
                <a:t>분 단위 정보 갱신</a:t>
              </a:r>
              <a:endParaRPr lang="en-US" altLang="ko-KR" sz="1000" b="1" dirty="0" smtClean="0"/>
            </a:p>
          </p:txBody>
        </p:sp>
      </p:grpSp>
      <p:cxnSp>
        <p:nvCxnSpPr>
          <p:cNvPr id="22" name="직선 화살표 연결선 21"/>
          <p:cNvCxnSpPr>
            <a:endCxn id="20" idx="2"/>
          </p:cNvCxnSpPr>
          <p:nvPr/>
        </p:nvCxnSpPr>
        <p:spPr>
          <a:xfrm flipH="1" flipV="1">
            <a:off x="8867146" y="1374873"/>
            <a:ext cx="13145" cy="7081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2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16808" y="706120"/>
            <a:ext cx="1316664" cy="26924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16808" y="1286256"/>
            <a:ext cx="9442632" cy="34759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180163" y="157697"/>
            <a:ext cx="1705346" cy="465039"/>
            <a:chOff x="4838483" y="1444587"/>
            <a:chExt cx="1815753" cy="5138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7672" y="1489635"/>
              <a:ext cx="1786564" cy="40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버튼 클릭 시 해당하는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조건에 맞는 종목 정렬</a:t>
              </a:r>
              <a:endParaRPr lang="en-US" altLang="ko-KR" sz="1000" b="1" dirty="0" smtClean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91360" y="147778"/>
            <a:ext cx="2940036" cy="474958"/>
            <a:chOff x="4838483" y="1444587"/>
            <a:chExt cx="1786564" cy="51380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8483" y="1499424"/>
              <a:ext cx="1786564" cy="43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카테고리 별 정보 제공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클릭 시 카테고리에 속하는 주식 리스트 제공</a:t>
              </a:r>
              <a:endParaRPr lang="en-US" altLang="ko-KR" sz="1000" b="1" dirty="0" smtClean="0"/>
            </a:p>
          </p:txBody>
        </p:sp>
      </p:grpSp>
      <p:cxnSp>
        <p:nvCxnSpPr>
          <p:cNvPr id="15" name="구부러진 연결선 14"/>
          <p:cNvCxnSpPr>
            <a:endCxn id="9" idx="2"/>
          </p:cNvCxnSpPr>
          <p:nvPr/>
        </p:nvCxnSpPr>
        <p:spPr>
          <a:xfrm flipV="1">
            <a:off x="2633472" y="622736"/>
            <a:ext cx="1323700" cy="22199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914344" y="604620"/>
            <a:ext cx="0" cy="67661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8631" y="87889"/>
            <a:ext cx="1541163" cy="307335"/>
            <a:chOff x="139336" y="987516"/>
            <a:chExt cx="1565158" cy="246998"/>
          </a:xfrm>
        </p:grpSpPr>
        <p:sp>
          <p:nvSpPr>
            <p:cNvPr id="19" name="직사각형 18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8818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분야별 주식</a:t>
              </a:r>
              <a:endParaRPr lang="ko-KR" altLang="en-US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5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8631" y="87889"/>
            <a:ext cx="1541163" cy="307335"/>
            <a:chOff x="139336" y="987516"/>
            <a:chExt cx="1565158" cy="24699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8818" y="987516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분야별 주식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570514" y="1541416"/>
            <a:ext cx="5042264" cy="383177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538094" y="520513"/>
            <a:ext cx="2940036" cy="474958"/>
            <a:chOff x="4838483" y="1444587"/>
            <a:chExt cx="1786564" cy="5138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38483" y="1499424"/>
              <a:ext cx="1786564" cy="43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카테고리에 속하는 주식 리스트 제공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주식 별 주가 정보 제공</a:t>
              </a:r>
              <a:endParaRPr lang="en-US" altLang="ko-KR" sz="1000" b="1" dirty="0" smtClean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V="1">
            <a:off x="7466120" y="995471"/>
            <a:ext cx="0" cy="5312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65716" y="486233"/>
            <a:ext cx="1448140" cy="313855"/>
            <a:chOff x="139336" y="987516"/>
            <a:chExt cx="1597025" cy="252238"/>
          </a:xfrm>
        </p:grpSpPr>
        <p:sp>
          <p:nvSpPr>
            <p:cNvPr id="4" name="직사각형 3"/>
            <p:cNvSpPr/>
            <p:nvPr/>
          </p:nvSpPr>
          <p:spPr>
            <a:xfrm>
              <a:off x="139336" y="987516"/>
              <a:ext cx="1314477" cy="24699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685" y="993352"/>
              <a:ext cx="1505676" cy="246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나의 주식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280161" y="1828801"/>
            <a:ext cx="9519920" cy="467498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669661" y="792067"/>
            <a:ext cx="2859399" cy="663768"/>
            <a:chOff x="4838483" y="1444587"/>
            <a:chExt cx="1835781" cy="5138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838483" y="1444587"/>
              <a:ext cx="1654628" cy="51380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87700" y="1544729"/>
              <a:ext cx="1786564" cy="229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보유 주식 기반 수익률</a:t>
              </a:r>
              <a:r>
                <a:rPr lang="en-US" altLang="ko-KR" sz="1000" b="1" dirty="0" smtClean="0"/>
                <a:t>, </a:t>
              </a:r>
              <a:r>
                <a:rPr lang="ko-KR" altLang="en-US" sz="1000" b="1" dirty="0" smtClean="0"/>
                <a:t>차트 제공</a:t>
              </a:r>
              <a:endParaRPr lang="en-US" altLang="ko-KR" sz="1000" b="1" dirty="0" smtClean="0"/>
            </a:p>
            <a:p>
              <a:pPr marL="228600" indent="-228600">
                <a:buAutoNum type="arabicParenR"/>
              </a:pPr>
              <a:r>
                <a:rPr lang="ko-KR" altLang="en-US" sz="1000" b="1" dirty="0" smtClean="0"/>
                <a:t>보유 주식 및 거래 내역 조회</a:t>
              </a:r>
              <a:endParaRPr lang="en-US" altLang="ko-KR" sz="1000" b="1" dirty="0" smtClean="0"/>
            </a:p>
          </p:txBody>
        </p:sp>
      </p:grpSp>
      <p:cxnSp>
        <p:nvCxnSpPr>
          <p:cNvPr id="26" name="직선 화살표 연결선 25"/>
          <p:cNvCxnSpPr/>
          <p:nvPr/>
        </p:nvCxnSpPr>
        <p:spPr>
          <a:xfrm flipH="1" flipV="1">
            <a:off x="10027920" y="1455835"/>
            <a:ext cx="7620" cy="3729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417</Words>
  <Application>Microsoft Office PowerPoint</Application>
  <PresentationFormat>와이드스크린</PresentationFormat>
  <Paragraphs>103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39</cp:revision>
  <dcterms:created xsi:type="dcterms:W3CDTF">2024-10-10T14:14:44Z</dcterms:created>
  <dcterms:modified xsi:type="dcterms:W3CDTF">2024-10-10T18:34:40Z</dcterms:modified>
</cp:coreProperties>
</file>